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4"/>
    <p:sldMasterId id="2147483680" r:id="rId5"/>
    <p:sldMasterId id="2147483685" r:id="rId6"/>
    <p:sldMasterId id="2147483695" r:id="rId7"/>
    <p:sldMasterId id="2147483735" r:id="rId8"/>
    <p:sldMasterId id="2147483745" r:id="rId9"/>
  </p:sldMasterIdLst>
  <p:notesMasterIdLst>
    <p:notesMasterId r:id="rId20"/>
  </p:notesMasterIdLst>
  <p:handoutMasterIdLst>
    <p:handoutMasterId r:id="rId21"/>
  </p:handoutMasterIdLst>
  <p:sldIdLst>
    <p:sldId id="279" r:id="rId10"/>
    <p:sldId id="2147479127" r:id="rId11"/>
    <p:sldId id="284" r:id="rId12"/>
    <p:sldId id="2147479089" r:id="rId13"/>
    <p:sldId id="285" r:id="rId14"/>
    <p:sldId id="2147479129" r:id="rId15"/>
    <p:sldId id="2147479131" r:id="rId16"/>
    <p:sldId id="286" r:id="rId17"/>
    <p:sldId id="2147479130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C08B3E-6550-DF6B-5591-0B20AAAF0836}" name="Mekenna Eisert" initials="ME" userId="S::mekenna.eisert@concentrix.com::5939169d-24b9-4c7f-83e9-5a2d71981158" providerId="AD"/>
  <p188:author id="{3516AC49-A237-04B1-3049-AEAFA305FCF6}" name="Demmy Yang" initials="DY" userId="S::demmy.yangbomberg@concentrix.com::861be024-c42a-4e29-8546-13ef08a979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434343"/>
    <a:srgbClr val="FDFDF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3" autoAdjust="0"/>
    <p:restoredTop sz="86375" autoAdjust="0"/>
  </p:normalViewPr>
  <p:slideViewPr>
    <p:cSldViewPr snapToGrid="0">
      <p:cViewPr varScale="1">
        <p:scale>
          <a:sx n="80" d="100"/>
          <a:sy n="80" d="100"/>
        </p:scale>
        <p:origin x="129" y="651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Ømand" userId="c5e673ce-2d46-4eca-9404-813b7368f6cd" providerId="ADAL" clId="{9305F59B-32A8-4A4B-8300-EA0AE71B374C}"/>
    <pc:docChg chg="custSel modSld">
      <pc:chgData name="Christian Ømand" userId="c5e673ce-2d46-4eca-9404-813b7368f6cd" providerId="ADAL" clId="{9305F59B-32A8-4A4B-8300-EA0AE71B374C}" dt="2023-11-06T11:45:25.001" v="0" actId="478"/>
      <pc:docMkLst>
        <pc:docMk/>
      </pc:docMkLst>
      <pc:sldChg chg="delSp mod">
        <pc:chgData name="Christian Ømand" userId="c5e673ce-2d46-4eca-9404-813b7368f6cd" providerId="ADAL" clId="{9305F59B-32A8-4A4B-8300-EA0AE71B374C}" dt="2023-11-06T11:45:25.001" v="0" actId="478"/>
        <pc:sldMkLst>
          <pc:docMk/>
          <pc:sldMk cId="2108181693" sldId="286"/>
        </pc:sldMkLst>
        <pc:spChg chg="del">
          <ac:chgData name="Christian Ømand" userId="c5e673ce-2d46-4eca-9404-813b7368f6cd" providerId="ADAL" clId="{9305F59B-32A8-4A4B-8300-EA0AE71B374C}" dt="2023-11-06T11:45:25.001" v="0" actId="478"/>
          <ac:spMkLst>
            <pc:docMk/>
            <pc:sldMk cId="2108181693" sldId="286"/>
            <ac:spMk id="2" creationId="{D4F927A7-C010-67DC-EE0C-E8890C9C49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A63B6-683A-9F56-6D3B-E1D784AE5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2C83F-C6EF-B0B8-46A9-F1F64BAA4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779B-86C8-F54A-8457-38344FCBC6C5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8F86-6CAD-377D-1ADF-DA85049601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35804-B4BF-9862-3EDA-484259BCCA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20EA-2D8C-7C4B-9A90-84A8A8F70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BCDE-6F08-034A-87F8-EB27675B8FE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4EC1-C524-ED45-A185-10510AA0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4EC1-C524-ED45-A185-10510AA0C8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5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log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8ED3D9C1-419E-5A08-ED18-041863D63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938"/>
          <a:stretch/>
        </p:blipFill>
        <p:spPr>
          <a:xfrm>
            <a:off x="498197" y="319027"/>
            <a:ext cx="1757323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3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 w/ conten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F0A9DA5-F5CF-372B-8D03-AC0C47BFBF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5034" y="1308174"/>
            <a:ext cx="10847430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03ED9-CD99-44BD-1FCC-EEA4FFD43A4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8013" y="2172561"/>
            <a:ext cx="10893107" cy="378405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2DB3E49-003A-A0CB-C3E8-B286A1363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10847430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18B99-EDB8-26F6-D931-6B76FBD84D0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B802A-624A-BC0C-4635-AE7C26664A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417022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76C88-ACA4-6699-FB35-272A395AE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5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logo, graphics, graphic design&#10;&#10;Description automatically generated">
            <a:extLst>
              <a:ext uri="{FF2B5EF4-FFF2-40B4-BE49-F238E27FC236}">
                <a16:creationId xmlns:a16="http://schemas.microsoft.com/office/drawing/2014/main" id="{2FCAEB2F-3421-4F63-3E09-D18E2D064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picture containing graphics, graphic design&#10;&#10;Description automatically generated">
            <a:extLst>
              <a:ext uri="{FF2B5EF4-FFF2-40B4-BE49-F238E27FC236}">
                <a16:creationId xmlns:a16="http://schemas.microsoft.com/office/drawing/2014/main" id="{65FFCBE9-E6AD-D02A-DEA2-DBFCC17CF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31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graphics&#10;&#10;Description automatically generated">
            <a:extLst>
              <a:ext uri="{FF2B5EF4-FFF2-40B4-BE49-F238E27FC236}">
                <a16:creationId xmlns:a16="http://schemas.microsoft.com/office/drawing/2014/main" id="{5083B46D-2B1A-6A59-D264-787B228BF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6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9" name="Picture 8" descr="A picture containing logo, graphics, symbol, graphic design&#10;&#10;Description automatically generated">
            <a:extLst>
              <a:ext uri="{FF2B5EF4-FFF2-40B4-BE49-F238E27FC236}">
                <a16:creationId xmlns:a16="http://schemas.microsoft.com/office/drawing/2014/main" id="{645049E6-D39E-4EE6-D6FB-7D457D03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logo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ED9C014-8764-406A-2118-C4DD007F0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circl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E01318-25C0-030E-39E5-5467E1D76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tw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2" y="647231"/>
            <a:ext cx="6444247" cy="3714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.”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432" y="4662502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58875558-892B-B10B-6AC9-01A99F86FC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392217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3" y="647232"/>
            <a:ext cx="6444247" cy="1257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tempo.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7963" y="4855637"/>
            <a:ext cx="6444247" cy="279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96">
            <a:extLst>
              <a:ext uri="{FF2B5EF4-FFF2-40B4-BE49-F238E27FC236}">
                <a16:creationId xmlns:a16="http://schemas.microsoft.com/office/drawing/2014/main" id="{5B3E7DDA-4DFD-B7AA-C818-90435BE0818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450432" y="2626843"/>
            <a:ext cx="6444247" cy="189859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C213266-236D-8FDB-6BC7-EA330441FC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7963" y="2236346"/>
            <a:ext cx="1721666" cy="322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subtitle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E6B191AE-3E4C-FB32-28EE-DAE07D84F8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24964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1088CF80-C8D2-2E5F-7A63-070400D87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A84A4-CF32-8663-D646-0B42F59C980D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6BEF2-8767-2BE9-E4F4-D5E07C55988C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716108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61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24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32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EB0CD34-A88A-B5A5-ED3B-8A0BBA258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5CF8E1D-F377-D750-E8A3-79FDF69C47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F830C6E-4818-AF35-4FDB-317D805475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DA506F2-2F2A-C166-05E7-C67196F646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85602" y="647229"/>
            <a:ext cx="6747635" cy="5426311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7BAF9C5-3FE2-E766-01D1-F9AD70EF654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4A6D91-6E73-1FB7-62EB-F84559247ED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84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arrow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7F72CD-F26D-2F79-4831-48E14F0DF83E}"/>
              </a:ext>
            </a:extLst>
          </p:cNvPr>
          <p:cNvGrpSpPr/>
          <p:nvPr userDrawn="1"/>
        </p:nvGrpSpPr>
        <p:grpSpPr>
          <a:xfrm>
            <a:off x="662745" y="1892710"/>
            <a:ext cx="593889" cy="593889"/>
            <a:chOff x="635035" y="1892710"/>
            <a:chExt cx="593889" cy="59388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991BD81-BC2D-10FF-E174-E99151F13F0D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" title="Icon of an arrow">
              <a:extLst>
                <a:ext uri="{FF2B5EF4-FFF2-40B4-BE49-F238E27FC236}">
                  <a16:creationId xmlns:a16="http://schemas.microsoft.com/office/drawing/2014/main" id="{361CCD75-AC1D-BEA5-2D74-D0F09C99BA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5A0C2A-6775-0BF5-3AAD-2716CDF8E4F2}"/>
              </a:ext>
            </a:extLst>
          </p:cNvPr>
          <p:cNvGrpSpPr/>
          <p:nvPr userDrawn="1"/>
        </p:nvGrpSpPr>
        <p:grpSpPr>
          <a:xfrm>
            <a:off x="662745" y="3220063"/>
            <a:ext cx="593889" cy="593889"/>
            <a:chOff x="635035" y="1892710"/>
            <a:chExt cx="593889" cy="59388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B1551E-5B3E-869A-6135-AE7A22CC015A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" title="Icon of an arrow">
              <a:extLst>
                <a:ext uri="{FF2B5EF4-FFF2-40B4-BE49-F238E27FC236}">
                  <a16:creationId xmlns:a16="http://schemas.microsoft.com/office/drawing/2014/main" id="{11CE23D0-2807-CC93-13B7-2E44B0535A2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11D86D-7DD8-30EC-FD96-ADE4F8D0C3CA}"/>
              </a:ext>
            </a:extLst>
          </p:cNvPr>
          <p:cNvGrpSpPr/>
          <p:nvPr userDrawn="1"/>
        </p:nvGrpSpPr>
        <p:grpSpPr>
          <a:xfrm>
            <a:off x="5702831" y="1892710"/>
            <a:ext cx="593889" cy="593889"/>
            <a:chOff x="635035" y="1892710"/>
            <a:chExt cx="593889" cy="59388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3478D9-FB39-1DA5-3C24-3D9811940F23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" title="Icon of an arrow">
              <a:extLst>
                <a:ext uri="{FF2B5EF4-FFF2-40B4-BE49-F238E27FC236}">
                  <a16:creationId xmlns:a16="http://schemas.microsoft.com/office/drawing/2014/main" id="{2313CFE3-A958-C020-B398-C9B631F395E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43E6D1-B68C-E70A-E80D-79F18CC865C4}"/>
              </a:ext>
            </a:extLst>
          </p:cNvPr>
          <p:cNvGrpSpPr/>
          <p:nvPr userDrawn="1"/>
        </p:nvGrpSpPr>
        <p:grpSpPr>
          <a:xfrm>
            <a:off x="5702831" y="3220063"/>
            <a:ext cx="593889" cy="593889"/>
            <a:chOff x="635035" y="1892710"/>
            <a:chExt cx="593889" cy="59388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FB65EC-6C01-B60C-3A3E-9488DDC82D69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" title="Icon of an arrow">
              <a:extLst>
                <a:ext uri="{FF2B5EF4-FFF2-40B4-BE49-F238E27FC236}">
                  <a16:creationId xmlns:a16="http://schemas.microsoft.com/office/drawing/2014/main" id="{9490300C-4FE0-C9B7-842A-2D2706E2BFEB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9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no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662745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662745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702831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702831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4926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849A-49C3-A874-DC36-4C268B37F7F0}"/>
              </a:ext>
            </a:extLst>
          </p:cNvPr>
          <p:cNvSpPr/>
          <p:nvPr userDrawn="1"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39648" y="3427061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9648" y="4237514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5471348" y="3393377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9648" y="4754414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39648" y="5537201"/>
            <a:ext cx="4218852" cy="2822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5471348" y="4720730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9648" y="735408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9648" y="1545861"/>
            <a:ext cx="4218852" cy="280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480251" y="738671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9648" y="2094169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39648" y="2904622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480251" y="2066024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314666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Get started today</a:t>
            </a:r>
          </a:p>
        </p:txBody>
      </p:sp>
    </p:spTree>
    <p:extLst>
      <p:ext uri="{BB962C8B-B14F-4D97-AF65-F5344CB8AC3E}">
        <p14:creationId xmlns:p14="http://schemas.microsoft.com/office/powerpoint/2010/main" val="183672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5824018"/>
            <a:ext cx="35323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5109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647"/>
          <a:stretch/>
        </p:blipFill>
        <p:spPr>
          <a:xfrm>
            <a:off x="498197" y="319027"/>
            <a:ext cx="1765318" cy="73818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499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582533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82533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645201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579714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79714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42382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573980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3980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636648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573980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73980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636648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573980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73980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636648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573980" y="5230959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73980" y="5659407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5636648" y="558440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8576895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76895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8639563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6B27F7D5-3EBF-F1D2-374C-6A01B5CD8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379" r="56921" b="691"/>
          <a:stretch/>
        </p:blipFill>
        <p:spPr>
          <a:xfrm>
            <a:off x="0" y="0"/>
            <a:ext cx="4505606" cy="6858000"/>
          </a:xfrm>
          <a:prstGeom prst="rect">
            <a:avLst/>
          </a:prstGeom>
        </p:spPr>
      </p:pic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E8F38726-F6A0-9C97-4A7E-52F1E7FE56F3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 rot="10800000">
            <a:off x="3772447" y="2133600"/>
            <a:ext cx="733158" cy="4017346"/>
          </a:xfrm>
          <a:prstGeom prst="rect">
            <a:avLst/>
          </a:prstGeom>
        </p:spPr>
        <p:txBody>
          <a:bodyPr vert="eaVert">
            <a:noAutofit/>
          </a:bodyPr>
          <a:lstStyle>
            <a:lvl1pPr marL="0" indent="0">
              <a:buNone/>
              <a:defRPr sz="54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1872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4" descr="Logo&#10;&#10;Description automatically generated">
            <a:extLst>
              <a:ext uri="{FF2B5EF4-FFF2-40B4-BE49-F238E27FC236}">
                <a16:creationId xmlns:a16="http://schemas.microsoft.com/office/drawing/2014/main" id="{DBD69C33-B7D5-DC8E-148E-D1740B6E75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24EDF1-7A03-A594-93C0-C75EE07668BF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59EFF-6ABB-8E3B-37B3-C3CE4B4D8DA8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9C5A69A-1B58-B442-ED29-AE011347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62649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">
    <p:bg>
      <p:bgPr>
        <a:solidFill>
          <a:srgbClr val="FEF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13579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F144F22-0BD6-9648-A319-DDB697CF3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8289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F58F7B-2211-6646-985A-CAD949B1B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88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5EE505-078A-9D4D-AB44-E74DDB284F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4500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8C6E084-6AAE-1F47-A359-962769636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4499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028C337-4BBC-0847-9E7B-072AA500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CA908C0-CC26-994C-BCBB-16677F40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7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DF3FE50-082A-0948-BD94-1E474F8B66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99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1B46850-7DCD-C045-8688-B3173EA712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98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281B86D-86C4-EF4D-8E51-FA06DC5C1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8388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D7C6A60-8B27-F941-BE59-3393319E04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7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5525191-F6B4-544C-B681-5D4D7614A7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99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82BF458-E658-2448-A63F-544B4E7576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98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5F1A2FB-52C7-514B-29DB-A62250BC6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51816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30" pos="2376">
          <p15:clr>
            <a:srgbClr val="5ACBF0"/>
          </p15:clr>
        </p15:guide>
        <p15:guide id="31" pos="3120">
          <p15:clr>
            <a:srgbClr val="5ACBF0"/>
          </p15:clr>
        </p15:guide>
        <p15:guide id="32" pos="5473">
          <p15:clr>
            <a:srgbClr val="FBAE40"/>
          </p15:clr>
        </p15:guide>
        <p15:guide id="33" pos="3480">
          <p15:clr>
            <a:srgbClr val="9FCC3B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25EDE9-3B05-7230-5E33-33D3F2B4E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51816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14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25EDE9-3B05-7230-5E33-33D3F2B4E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518160"/>
            <a:ext cx="12192000" cy="6339840"/>
          </a:xfrm>
          <a:prstGeom prst="rect">
            <a:avLst/>
          </a:prstGeom>
        </p:spPr>
      </p:pic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A1B8345-15BE-7B3E-6C43-E7C4C6CA82A4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93687" y="292099"/>
            <a:ext cx="11604625" cy="6272214"/>
          </a:xfrm>
          <a:prstGeom prst="roundRect">
            <a:avLst>
              <a:gd name="adj" fmla="val 1853"/>
            </a:avLst>
          </a:prstGeom>
          <a:ln>
            <a:solidFill>
              <a:srgbClr val="D2D2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4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25EDE9-3B05-7230-5E33-33D3F2B4E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518160"/>
            <a:ext cx="12192000" cy="6339840"/>
          </a:xfrm>
          <a:prstGeom prst="rect">
            <a:avLst/>
          </a:prstGeom>
        </p:spPr>
      </p:pic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A1B8345-15BE-7B3E-6C43-E7C4C6CA82A4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93687" y="1010265"/>
            <a:ext cx="11604625" cy="5554048"/>
          </a:xfrm>
          <a:prstGeom prst="roundRect">
            <a:avLst>
              <a:gd name="adj" fmla="val 1853"/>
            </a:avLst>
          </a:prstGeom>
          <a:ln>
            <a:solidFill>
              <a:srgbClr val="D2D2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728CA-8266-227B-79FB-2A9DBB531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686" y="286673"/>
            <a:ext cx="11604625" cy="4308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algn="ctr">
              <a:defRPr sz="2000">
                <a:latin typeface="+mj-lt"/>
              </a:defRPr>
            </a:lvl2pPr>
            <a:lvl3pPr algn="ctr">
              <a:defRPr sz="1600">
                <a:latin typeface="+mj-lt"/>
              </a:defRPr>
            </a:lvl3pPr>
            <a:lvl4pPr algn="ctr">
              <a:defRPr sz="1400">
                <a:latin typeface="+mj-lt"/>
              </a:defRPr>
            </a:lvl4pPr>
            <a:lvl5pPr algn="ctr"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372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with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25EDE9-3B05-7230-5E33-33D3F2B4E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518160"/>
            <a:ext cx="12192000" cy="633984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728CA-8266-227B-79FB-2A9DBB531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686" y="286673"/>
            <a:ext cx="11604625" cy="4308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algn="ctr">
              <a:defRPr sz="2000">
                <a:latin typeface="+mj-lt"/>
              </a:defRPr>
            </a:lvl2pPr>
            <a:lvl3pPr algn="ctr">
              <a:defRPr sz="1600">
                <a:latin typeface="+mj-lt"/>
              </a:defRPr>
            </a:lvl3pPr>
            <a:lvl4pPr algn="ctr">
              <a:defRPr sz="1400">
                <a:latin typeface="+mj-lt"/>
              </a:defRPr>
            </a:lvl4pPr>
            <a:lvl5pPr algn="ctr"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755C41-B570-F939-9D61-4B4C162C2A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3688" y="860093"/>
            <a:ext cx="11604625" cy="5711234"/>
          </a:xfrm>
          <a:ln>
            <a:solidFill>
              <a:srgbClr val="D2D2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>
            <a:lvl1pPr algn="ctr"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0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048C3FC-34AD-17F7-0924-ACEE088E2A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0758"/>
          <a:stretch/>
        </p:blipFill>
        <p:spPr>
          <a:xfrm>
            <a:off x="4499952" y="3024187"/>
            <a:ext cx="3192096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976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B526-8E01-CB66-B211-F0C3A0A6E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E90B2-09D8-C3A1-A114-2D20C6FEA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78D81-9C43-C6BE-9CE7-D147C380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6C13-79A7-4B70-9273-2128DE104E75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37810-186E-7B46-0B61-266AB292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3D418-2CC5-D3A2-C308-8E76D1B4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B990-07BD-4568-A9F9-432A10659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20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CDB43AB4-7B8C-719C-BE05-5DF84B3CF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233" r="62340" b="691"/>
          <a:stretch/>
        </p:blipFill>
        <p:spPr>
          <a:xfrm rot="10800000">
            <a:off x="8933688" y="0"/>
            <a:ext cx="3258312" cy="6858000"/>
          </a:xfrm>
          <a:prstGeom prst="rect">
            <a:avLst/>
          </a:prstGeom>
        </p:spPr>
      </p:pic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6213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6213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3C6EEC4-B06F-EDB8-6122-71F573B2A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1803365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38881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73394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3394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36062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267660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67660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30328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67660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67660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330328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67660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67660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330328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267660" y="4836956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67660" y="5265404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330328" y="520781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70575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575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333243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2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CDB43AB4-7B8C-719C-BE05-5DF84B3CF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233" r="62340" b="691"/>
          <a:stretch/>
        </p:blipFill>
        <p:spPr>
          <a:xfrm rot="10800000">
            <a:off x="8933688" y="0"/>
            <a:ext cx="3258312" cy="6858000"/>
          </a:xfrm>
          <a:prstGeom prst="rect">
            <a:avLst/>
          </a:prstGeom>
        </p:spPr>
      </p:pic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6213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6213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3C6EEC4-B06F-EDB8-6122-71F573B2A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1803365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38881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73394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3394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36062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267660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67660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30328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67660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67660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330328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67660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67660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330328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267660" y="4836956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67660" y="5265404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330328" y="520781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70575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575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333243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0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30D67-3C2E-59F4-44C0-B95A915A82FE}"/>
              </a:ext>
            </a:extLst>
          </p:cNvPr>
          <p:cNvSpPr txBox="1"/>
          <p:nvPr userDrawn="1"/>
        </p:nvSpPr>
        <p:spPr>
          <a:xfrm>
            <a:off x="190182" y="680485"/>
            <a:ext cx="3960091" cy="61775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endParaRPr lang="en-US" sz="50000" b="1" i="0">
              <a:solidFill>
                <a:srgbClr val="1178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ADDE53-316E-F6CF-454D-6E35CF8E8F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59" t="13129" r="26406" b="13276"/>
          <a:stretch/>
        </p:blipFill>
        <p:spPr>
          <a:xfrm>
            <a:off x="3107779" y="0"/>
            <a:ext cx="9084221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4DE99F-FBA4-EF54-AB6C-52421ADB2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33432F-43D0-81F2-E840-DFAC056490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127692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B027074-CC21-7765-7EBA-C4FEB11F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0885" r="25361" b="144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FD359E1-CD1F-B62D-4444-0EF8F94E3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5E90C23-BB92-BB2A-6484-BC8E04797D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two</a:t>
            </a:r>
          </a:p>
        </p:txBody>
      </p:sp>
    </p:spTree>
    <p:extLst>
      <p:ext uri="{BB962C8B-B14F-4D97-AF65-F5344CB8AC3E}">
        <p14:creationId xmlns:p14="http://schemas.microsoft.com/office/powerpoint/2010/main" val="256216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C2E6F81-16E5-082F-C208-9A5F395E8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4" t="16736" r="25201" b="842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07247C1-B2C3-3254-FB56-10C71FC4B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556EEAB-15C2-3B4D-EABA-7C95356F3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three</a:t>
            </a:r>
          </a:p>
        </p:txBody>
      </p:sp>
    </p:spTree>
    <p:extLst>
      <p:ext uri="{BB962C8B-B14F-4D97-AF65-F5344CB8AC3E}">
        <p14:creationId xmlns:p14="http://schemas.microsoft.com/office/powerpoint/2010/main" val="165644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C7CC05-AE26-000D-1411-A5FBBAEB6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280" r="30359" b="120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50669BE-DBC3-CB3A-118C-94DE7168BA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B3D4794-EA42-5450-E8D0-24B1037B5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four</a:t>
            </a:r>
          </a:p>
        </p:txBody>
      </p:sp>
    </p:spTree>
    <p:extLst>
      <p:ext uri="{BB962C8B-B14F-4D97-AF65-F5344CB8AC3E}">
        <p14:creationId xmlns:p14="http://schemas.microsoft.com/office/powerpoint/2010/main" val="379765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3CAD0C55-5DC1-ED53-1ADD-9AA666DDB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2CD92EB-8D2D-5C6B-15F9-293670B2E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five</a:t>
            </a:r>
          </a:p>
        </p:txBody>
      </p:sp>
    </p:spTree>
    <p:extLst>
      <p:ext uri="{BB962C8B-B14F-4D97-AF65-F5344CB8AC3E}">
        <p14:creationId xmlns:p14="http://schemas.microsoft.com/office/powerpoint/2010/main" val="419392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09873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Content / Agenda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86114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Section 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896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0" r:id="rId2"/>
    <p:sldLayoutId id="2147483661" r:id="rId3"/>
    <p:sldLayoutId id="2147483662" r:id="rId4"/>
    <p:sldLayoutId id="214748366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Body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59718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653" r:id="rId9"/>
    <p:sldLayoutId id="2147483665" r:id="rId10"/>
    <p:sldLayoutId id="2147483664" r:id="rId11"/>
    <p:sldLayoutId id="2147483654" r:id="rId12"/>
    <p:sldLayoutId id="2147483736" r:id="rId13"/>
    <p:sldLayoutId id="2147483737" r:id="rId14"/>
    <p:sldLayoutId id="2147483674" r:id="rId15"/>
    <p:sldLayoutId id="2147483666" r:id="rId16"/>
    <p:sldLayoutId id="2147483668" r:id="rId17"/>
    <p:sldLayoutId id="2147483672" r:id="rId18"/>
    <p:sldLayoutId id="214748367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2747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3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rgbClr val="117865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data-warehouse/tsql-surface-area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get-started/decision-guide-warehouse-lakehouse?toc=%2Ffabric%2Fdata-warehouse%2Ftoc.json&amp;bc=%2Ffabric%2Fdata-warehouse%2Ftoc.j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41313E-23CC-E31A-633C-C6AF4E41B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Ømand</a:t>
            </a:r>
          </a:p>
          <a:p>
            <a:r>
              <a:rPr lang="en-US" sz="1200" dirty="0"/>
              <a:t>Partner Solution Architect, Microsoft 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8E035-6740-D884-BBD8-E09D259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63269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A62385-6304-69CA-3302-7B6B92D0B564}"/>
              </a:ext>
            </a:extLst>
          </p:cNvPr>
          <p:cNvSpPr txBox="1">
            <a:spLocks/>
          </p:cNvSpPr>
          <p:nvPr/>
        </p:nvSpPr>
        <p:spPr>
          <a:xfrm>
            <a:off x="720929" y="2207089"/>
            <a:ext cx="10750142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to try it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40435-1381-AC80-ACB9-1C6BFC669088}"/>
              </a:ext>
            </a:extLst>
          </p:cNvPr>
          <p:cNvSpPr txBox="1"/>
          <p:nvPr/>
        </p:nvSpPr>
        <p:spPr>
          <a:xfrm>
            <a:off x="768741" y="2978566"/>
            <a:ext cx="93621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a Warehouse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Ingest data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from source to a data warehouse table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additional tables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in your Warehouse.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Load data with T-SQL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with the SQL query editor.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Transform the data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to create aggregated datasets using T-SQL.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Use the visual query editor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to query the data warehouse.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Create an internal shortcut to access warehouse data with a 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notebook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and execute cross-warehouse queries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with SQL query editor.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Build a Power BI report on top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The exercise uses the </a:t>
            </a:r>
            <a:r>
              <a:rPr lang="en-GB" dirty="0" err="1">
                <a:solidFill>
                  <a:srgbClr val="161616"/>
                </a:solidFill>
                <a:latin typeface="Segoe UI" panose="020B0502040204020203" pitchFamily="34" charset="0"/>
              </a:rPr>
              <a:t>WorldWideImporters</a:t>
            </a: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 dataset </a:t>
            </a: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en-GB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What is Fabric (Synapse) Data Warehouse?</a:t>
            </a:r>
          </a:p>
        </p:txBody>
      </p:sp>
      <p:sp>
        <p:nvSpPr>
          <p:cNvPr id="100" name="Rounded Rectangle 38">
            <a:extLst>
              <a:ext uri="{FF2B5EF4-FFF2-40B4-BE49-F238E27FC236}">
                <a16:creationId xmlns:a16="http://schemas.microsoft.com/office/drawing/2014/main" id="{FABE7B36-74FA-DF6C-E43C-E6945EDD0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7754" y="1772924"/>
            <a:ext cx="6701167" cy="4122080"/>
          </a:xfrm>
          <a:prstGeom prst="roundRect">
            <a:avLst>
              <a:gd name="adj" fmla="val 3641"/>
            </a:avLst>
          </a:prstGeom>
          <a:gradFill flip="none" rotWithShape="1">
            <a:gsLst>
              <a:gs pos="100000">
                <a:srgbClr val="16528C"/>
              </a:gs>
              <a:gs pos="0">
                <a:srgbClr val="0D2F44"/>
              </a:gs>
              <a:gs pos="64000">
                <a:srgbClr val="243A5E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200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101" name="Rounded Rectangle 45">
            <a:extLst>
              <a:ext uri="{FF2B5EF4-FFF2-40B4-BE49-F238E27FC236}">
                <a16:creationId xmlns:a16="http://schemas.microsoft.com/office/drawing/2014/main" id="{15D84893-0E1D-9708-1263-D4BD618426A6}"/>
              </a:ext>
            </a:extLst>
          </p:cNvPr>
          <p:cNvSpPr/>
          <p:nvPr/>
        </p:nvSpPr>
        <p:spPr>
          <a:xfrm>
            <a:off x="843852" y="4235509"/>
            <a:ext cx="6408971" cy="1480704"/>
          </a:xfrm>
          <a:prstGeom prst="roundRect">
            <a:avLst>
              <a:gd name="adj" fmla="val 4142"/>
            </a:avLst>
          </a:prstGeom>
          <a:gradFill flip="none" rotWithShape="1">
            <a:gsLst>
              <a:gs pos="58000">
                <a:srgbClr val="0078D4"/>
              </a:gs>
              <a:gs pos="100000">
                <a:srgbClr val="0064B0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txBody>
          <a:bodyPr rot="0" spcFirstLastPara="0" vertOverflow="overflow" horzOverflow="overflow" vert="horz" wrap="square" lIns="182880" tIns="146304" rIns="182880" bIns="180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OneLake</a:t>
            </a:r>
          </a:p>
        </p:txBody>
      </p:sp>
      <p:sp>
        <p:nvSpPr>
          <p:cNvPr id="102" name="Rounded Rectangle 45">
            <a:extLst>
              <a:ext uri="{FF2B5EF4-FFF2-40B4-BE49-F238E27FC236}">
                <a16:creationId xmlns:a16="http://schemas.microsoft.com/office/drawing/2014/main" id="{33E61C8F-E250-44E9-FC78-148B93B78ADF}"/>
              </a:ext>
            </a:extLst>
          </p:cNvPr>
          <p:cNvSpPr/>
          <p:nvPr/>
        </p:nvSpPr>
        <p:spPr>
          <a:xfrm>
            <a:off x="843852" y="3179553"/>
            <a:ext cx="6408971" cy="928371"/>
          </a:xfrm>
          <a:prstGeom prst="roundRect">
            <a:avLst>
              <a:gd name="adj" fmla="val 719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kern="0">
                <a:solidFill>
                  <a:srgbClr val="FFFFFF"/>
                </a:solidFill>
                <a:latin typeface="Segoe UI Semibold"/>
              </a:rPr>
              <a:t>Serverless </a:t>
            </a:r>
          </a:p>
          <a:p>
            <a:pPr algn="ctr">
              <a:defRPr/>
            </a:pPr>
            <a:r>
              <a:rPr lang="en-US" kern="0">
                <a:solidFill>
                  <a:srgbClr val="FFFFFF"/>
                </a:solidFill>
                <a:latin typeface="Segoe UI Semibold"/>
              </a:rPr>
              <a:t>Compute</a:t>
            </a:r>
          </a:p>
        </p:txBody>
      </p:sp>
      <p:sp>
        <p:nvSpPr>
          <p:cNvPr id="103" name="Rectangle: Rounded Corners 23">
            <a:extLst>
              <a:ext uri="{FF2B5EF4-FFF2-40B4-BE49-F238E27FC236}">
                <a16:creationId xmlns:a16="http://schemas.microsoft.com/office/drawing/2014/main" id="{5108BC6B-1ACB-CE22-FDBA-1AB04E462DF5}"/>
              </a:ext>
            </a:extLst>
          </p:cNvPr>
          <p:cNvSpPr/>
          <p:nvPr/>
        </p:nvSpPr>
        <p:spPr bwMode="auto">
          <a:xfrm>
            <a:off x="1002877" y="3307138"/>
            <a:ext cx="673200" cy="6732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Spark</a:t>
            </a:r>
          </a:p>
        </p:txBody>
      </p:sp>
      <p:sp>
        <p:nvSpPr>
          <p:cNvPr id="104" name="Rectangle: Rounded Corners 24">
            <a:extLst>
              <a:ext uri="{FF2B5EF4-FFF2-40B4-BE49-F238E27FC236}">
                <a16:creationId xmlns:a16="http://schemas.microsoft.com/office/drawing/2014/main" id="{5B612737-02CF-ADBE-C5D7-040660F70E95}"/>
              </a:ext>
            </a:extLst>
          </p:cNvPr>
          <p:cNvSpPr/>
          <p:nvPr/>
        </p:nvSpPr>
        <p:spPr bwMode="auto">
          <a:xfrm>
            <a:off x="2086421" y="3307138"/>
            <a:ext cx="673200" cy="6732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T-SQL</a:t>
            </a:r>
          </a:p>
        </p:txBody>
      </p:sp>
      <p:sp>
        <p:nvSpPr>
          <p:cNvPr id="105" name="Rectangle: Rounded Corners 25">
            <a:extLst>
              <a:ext uri="{FF2B5EF4-FFF2-40B4-BE49-F238E27FC236}">
                <a16:creationId xmlns:a16="http://schemas.microsoft.com/office/drawing/2014/main" id="{98809F0C-2A98-3D1F-AB00-9A3BA68632C1}"/>
              </a:ext>
            </a:extLst>
          </p:cNvPr>
          <p:cNvSpPr/>
          <p:nvPr/>
        </p:nvSpPr>
        <p:spPr bwMode="auto">
          <a:xfrm>
            <a:off x="5337053" y="3307138"/>
            <a:ext cx="673200" cy="6732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KQL</a:t>
            </a:r>
          </a:p>
        </p:txBody>
      </p:sp>
      <p:sp>
        <p:nvSpPr>
          <p:cNvPr id="106" name="Rectangle: Rounded Corners 28">
            <a:extLst>
              <a:ext uri="{FF2B5EF4-FFF2-40B4-BE49-F238E27FC236}">
                <a16:creationId xmlns:a16="http://schemas.microsoft.com/office/drawing/2014/main" id="{A7696428-DC49-50A1-6136-C2803F834F5F}"/>
              </a:ext>
            </a:extLst>
          </p:cNvPr>
          <p:cNvSpPr/>
          <p:nvPr/>
        </p:nvSpPr>
        <p:spPr bwMode="auto">
          <a:xfrm>
            <a:off x="6420597" y="3307138"/>
            <a:ext cx="673200" cy="6732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Analysis</a:t>
            </a:r>
            <a:b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Services</a:t>
            </a:r>
          </a:p>
        </p:txBody>
      </p:sp>
      <p:sp>
        <p:nvSpPr>
          <p:cNvPr id="107" name="Rounded Rectangle 45">
            <a:extLst>
              <a:ext uri="{FF2B5EF4-FFF2-40B4-BE49-F238E27FC236}">
                <a16:creationId xmlns:a16="http://schemas.microsoft.com/office/drawing/2014/main" id="{8EF42422-54CC-6A3C-AD32-3E83994EB46A}"/>
              </a:ext>
            </a:extLst>
          </p:cNvPr>
          <p:cNvSpPr/>
          <p:nvPr/>
        </p:nvSpPr>
        <p:spPr>
          <a:xfrm>
            <a:off x="972014" y="4328494"/>
            <a:ext cx="6152646" cy="298934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>
            <a:noFill/>
          </a:ln>
          <a:effectLst>
            <a:innerShdw blurRad="63500" dist="63500" dir="13500000">
              <a:prstClr val="black">
                <a:alpha val="40000"/>
              </a:prstClr>
            </a:inn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 panose="020B0502040204020203" pitchFamily="34" charset="0"/>
              </a:rPr>
              <a:t>One Security </a:t>
            </a:r>
          </a:p>
        </p:txBody>
      </p:sp>
      <p:pic>
        <p:nvPicPr>
          <p:cNvPr id="108" name="Picture 107" descr="Logo, company name&#10;&#10;Description automatically generated">
            <a:extLst>
              <a:ext uri="{FF2B5EF4-FFF2-40B4-BE49-F238E27FC236}">
                <a16:creationId xmlns:a16="http://schemas.microsoft.com/office/drawing/2014/main" id="{2E1639B7-451E-42D7-79BE-219A11FB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3766972" y="4738654"/>
            <a:ext cx="562731" cy="486767"/>
          </a:xfrm>
          <a:prstGeom prst="rect">
            <a:avLst/>
          </a:prstGeom>
        </p:spPr>
      </p:pic>
      <p:sp>
        <p:nvSpPr>
          <p:cNvPr id="109" name="Cylinder 22">
            <a:extLst>
              <a:ext uri="{FF2B5EF4-FFF2-40B4-BE49-F238E27FC236}">
                <a16:creationId xmlns:a16="http://schemas.microsoft.com/office/drawing/2014/main" id="{BF160605-6378-F792-5249-95C0F2D7E30B}"/>
              </a:ext>
            </a:extLst>
          </p:cNvPr>
          <p:cNvSpPr/>
          <p:nvPr/>
        </p:nvSpPr>
        <p:spPr bwMode="auto">
          <a:xfrm>
            <a:off x="972014" y="4706163"/>
            <a:ext cx="734926" cy="546275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Customers</a:t>
            </a:r>
            <a:b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360</a:t>
            </a:r>
          </a:p>
        </p:txBody>
      </p:sp>
      <p:sp>
        <p:nvSpPr>
          <p:cNvPr id="110" name="Cylinder 88">
            <a:extLst>
              <a:ext uri="{FF2B5EF4-FFF2-40B4-BE49-F238E27FC236}">
                <a16:creationId xmlns:a16="http://schemas.microsoft.com/office/drawing/2014/main" id="{C57C7C5D-85A2-F8C6-2BC5-EE5144B6DE5A}"/>
              </a:ext>
            </a:extLst>
          </p:cNvPr>
          <p:cNvSpPr/>
          <p:nvPr/>
        </p:nvSpPr>
        <p:spPr bwMode="auto">
          <a:xfrm>
            <a:off x="2055558" y="4706163"/>
            <a:ext cx="734926" cy="546275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Finance</a:t>
            </a:r>
          </a:p>
        </p:txBody>
      </p:sp>
      <p:sp>
        <p:nvSpPr>
          <p:cNvPr id="111" name="Cylinder 89">
            <a:extLst>
              <a:ext uri="{FF2B5EF4-FFF2-40B4-BE49-F238E27FC236}">
                <a16:creationId xmlns:a16="http://schemas.microsoft.com/office/drawing/2014/main" id="{A1046E9C-B02A-234D-5C30-EBBD1A4ACBCB}"/>
              </a:ext>
            </a:extLst>
          </p:cNvPr>
          <p:cNvSpPr/>
          <p:nvPr/>
        </p:nvSpPr>
        <p:spPr bwMode="auto">
          <a:xfrm>
            <a:off x="5306190" y="4706163"/>
            <a:ext cx="734926" cy="546275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Service</a:t>
            </a:r>
            <a:b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Telemetry</a:t>
            </a:r>
          </a:p>
        </p:txBody>
      </p:sp>
      <p:sp>
        <p:nvSpPr>
          <p:cNvPr id="112" name="Cylinder 91">
            <a:extLst>
              <a:ext uri="{FF2B5EF4-FFF2-40B4-BE49-F238E27FC236}">
                <a16:creationId xmlns:a16="http://schemas.microsoft.com/office/drawing/2014/main" id="{6F02C3F1-CA75-A7A0-F9FC-2D894EBE858A}"/>
              </a:ext>
            </a:extLst>
          </p:cNvPr>
          <p:cNvSpPr/>
          <p:nvPr/>
        </p:nvSpPr>
        <p:spPr bwMode="auto">
          <a:xfrm>
            <a:off x="6389734" y="4706163"/>
            <a:ext cx="734926" cy="546275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Business</a:t>
            </a:r>
            <a:b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900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KPIs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005A5AC-C7F5-9082-8748-CD91C22F4321}"/>
              </a:ext>
            </a:extLst>
          </p:cNvPr>
          <p:cNvSpPr txBox="1"/>
          <p:nvPr/>
        </p:nvSpPr>
        <p:spPr>
          <a:xfrm>
            <a:off x="1103907" y="5286260"/>
            <a:ext cx="471140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00" b="1" kern="0">
                <a:solidFill>
                  <a:srgbClr val="FFFFFF"/>
                </a:solidFill>
                <a:latin typeface="Segoe UI"/>
              </a:rPr>
              <a:t>Delta – Parquet </a:t>
            </a:r>
            <a:r>
              <a:rPr lang="en-US" sz="800" b="1" kern="0" err="1">
                <a:solidFill>
                  <a:srgbClr val="FFFFFF"/>
                </a:solidFill>
                <a:latin typeface="Segoe UI"/>
              </a:rPr>
              <a:t>FormatÅ</a:t>
            </a:r>
            <a:endParaRPr lang="en-US" sz="800" b="1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9D4B916-BBE1-5438-8413-CFC1A8690814}"/>
              </a:ext>
            </a:extLst>
          </p:cNvPr>
          <p:cNvSpPr txBox="1"/>
          <p:nvPr/>
        </p:nvSpPr>
        <p:spPr>
          <a:xfrm>
            <a:off x="2187451" y="5286260"/>
            <a:ext cx="471140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00" b="1" kern="0">
                <a:solidFill>
                  <a:srgbClr val="FFFFFF"/>
                </a:solidFill>
                <a:latin typeface="Segoe UI"/>
              </a:rPr>
              <a:t>Delta – Parquet Format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15A3FF4-321C-BAEF-195B-73B5AA46C3FE}"/>
              </a:ext>
            </a:extLst>
          </p:cNvPr>
          <p:cNvSpPr txBox="1"/>
          <p:nvPr/>
        </p:nvSpPr>
        <p:spPr>
          <a:xfrm>
            <a:off x="5438083" y="5286260"/>
            <a:ext cx="471140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00" b="1" kern="0">
                <a:solidFill>
                  <a:srgbClr val="FFFFFF"/>
                </a:solidFill>
                <a:latin typeface="Segoe UI"/>
              </a:rPr>
              <a:t>Delta – Parquet Format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F8F072-88B9-0243-DAB1-3EAE3348B005}"/>
              </a:ext>
            </a:extLst>
          </p:cNvPr>
          <p:cNvSpPr txBox="1"/>
          <p:nvPr/>
        </p:nvSpPr>
        <p:spPr>
          <a:xfrm>
            <a:off x="6521627" y="5286260"/>
            <a:ext cx="471140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00" b="1" kern="0">
                <a:solidFill>
                  <a:srgbClr val="FFFFFF"/>
                </a:solidFill>
                <a:latin typeface="Segoe UI"/>
              </a:rPr>
              <a:t>Delta – Parquet Format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59A80AE-9EED-7E29-C11D-54BD2BEB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43852" y="1956288"/>
            <a:ext cx="6408971" cy="1094496"/>
            <a:chOff x="730299" y="2207300"/>
            <a:chExt cx="6408971" cy="1094496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5A92AED-893B-CB51-6C95-4D137E0778C6}"/>
                </a:ext>
              </a:extLst>
            </p:cNvPr>
            <p:cNvGrpSpPr/>
            <p:nvPr/>
          </p:nvGrpSpPr>
          <p:grpSpPr>
            <a:xfrm>
              <a:off x="730299" y="2207300"/>
              <a:ext cx="901138" cy="1094495"/>
              <a:chOff x="730299" y="2207300"/>
              <a:chExt cx="991251" cy="1094495"/>
            </a:xfrm>
          </p:grpSpPr>
          <p:sp>
            <p:nvSpPr>
              <p:cNvPr id="144" name="Rounded Rectangle 14">
                <a:extLst>
                  <a:ext uri="{FF2B5EF4-FFF2-40B4-BE49-F238E27FC236}">
                    <a16:creationId xmlns:a16="http://schemas.microsoft.com/office/drawing/2014/main" id="{722960CA-1CA7-1A70-5C64-B73143F56CF7}"/>
                  </a:ext>
                </a:extLst>
              </p:cNvPr>
              <p:cNvSpPr/>
              <p:nvPr/>
            </p:nvSpPr>
            <p:spPr>
              <a:xfrm>
                <a:off x="730299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100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45" name="Rounded Rectangle 14">
                <a:extLst>
                  <a:ext uri="{FF2B5EF4-FFF2-40B4-BE49-F238E27FC236}">
                    <a16:creationId xmlns:a16="http://schemas.microsoft.com/office/drawing/2014/main" id="{94DC8F02-FF0B-B4B5-5D9B-E46A05CC6D9C}"/>
                  </a:ext>
                </a:extLst>
              </p:cNvPr>
              <p:cNvSpPr/>
              <p:nvPr/>
            </p:nvSpPr>
            <p:spPr>
              <a:xfrm>
                <a:off x="880765" y="2821526"/>
                <a:ext cx="688898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Data </a:t>
                </a:r>
              </a:p>
              <a:p>
                <a:pPr algn="ctr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Factory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18DCD79-E8FF-C947-CE78-053ED8A9D4D4}"/>
                </a:ext>
              </a:extLst>
            </p:cNvPr>
            <p:cNvGrpSpPr/>
            <p:nvPr/>
          </p:nvGrpSpPr>
          <p:grpSpPr>
            <a:xfrm>
              <a:off x="1648651" y="2207300"/>
              <a:ext cx="901138" cy="1094495"/>
              <a:chOff x="1813843" y="2207300"/>
              <a:chExt cx="991251" cy="1094495"/>
            </a:xfrm>
          </p:grpSpPr>
          <p:sp>
            <p:nvSpPr>
              <p:cNvPr id="142" name="Rounded Rectangle 15">
                <a:extLst>
                  <a:ext uri="{FF2B5EF4-FFF2-40B4-BE49-F238E27FC236}">
                    <a16:creationId xmlns:a16="http://schemas.microsoft.com/office/drawing/2014/main" id="{42948E6F-5230-2622-3F3F-160E223F3A54}"/>
                  </a:ext>
                </a:extLst>
              </p:cNvPr>
              <p:cNvSpPr/>
              <p:nvPr/>
            </p:nvSpPr>
            <p:spPr>
              <a:xfrm>
                <a:off x="1813843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100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43" name="Rounded Rectangle 15">
                <a:extLst>
                  <a:ext uri="{FF2B5EF4-FFF2-40B4-BE49-F238E27FC236}">
                    <a16:creationId xmlns:a16="http://schemas.microsoft.com/office/drawing/2014/main" id="{0AD9908C-BBE9-8E8E-6722-0946F245883E}"/>
                  </a:ext>
                </a:extLst>
              </p:cNvPr>
              <p:cNvSpPr/>
              <p:nvPr/>
            </p:nvSpPr>
            <p:spPr>
              <a:xfrm>
                <a:off x="1872880" y="2821524"/>
                <a:ext cx="871754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Synapse Data </a:t>
                </a:r>
              </a:p>
              <a:p>
                <a:pPr algn="ctr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Engineering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0801A38-CC23-DD63-BC2C-258432ADEAAF}"/>
                </a:ext>
              </a:extLst>
            </p:cNvPr>
            <p:cNvGrpSpPr/>
            <p:nvPr/>
          </p:nvGrpSpPr>
          <p:grpSpPr>
            <a:xfrm>
              <a:off x="2567003" y="2207300"/>
              <a:ext cx="901138" cy="1094495"/>
              <a:chOff x="2897387" y="2207300"/>
              <a:chExt cx="991251" cy="1094495"/>
            </a:xfrm>
          </p:grpSpPr>
          <p:sp>
            <p:nvSpPr>
              <p:cNvPr id="140" name="Rounded Rectangle 17">
                <a:extLst>
                  <a:ext uri="{FF2B5EF4-FFF2-40B4-BE49-F238E27FC236}">
                    <a16:creationId xmlns:a16="http://schemas.microsoft.com/office/drawing/2014/main" id="{5EE1561C-A9DF-26ED-9BE3-F834C9FAB43A}"/>
                  </a:ext>
                </a:extLst>
              </p:cNvPr>
              <p:cNvSpPr/>
              <p:nvPr/>
            </p:nvSpPr>
            <p:spPr>
              <a:xfrm>
                <a:off x="2897387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100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41" name="Rounded Rectangle 17">
                <a:extLst>
                  <a:ext uri="{FF2B5EF4-FFF2-40B4-BE49-F238E27FC236}">
                    <a16:creationId xmlns:a16="http://schemas.microsoft.com/office/drawing/2014/main" id="{5C955F10-D27D-6DB1-A9C6-E9F6FAF5A1E5}"/>
                  </a:ext>
                </a:extLst>
              </p:cNvPr>
              <p:cNvSpPr/>
              <p:nvPr/>
            </p:nvSpPr>
            <p:spPr>
              <a:xfrm>
                <a:off x="2975560" y="2749597"/>
                <a:ext cx="833482" cy="43157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Synapse Data</a:t>
                </a:r>
              </a:p>
              <a:p>
                <a:pPr algn="ctr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Science</a:t>
                </a:r>
              </a:p>
            </p:txBody>
          </p:sp>
        </p:grpSp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6F50DBE2-703D-66A3-6740-F8BAD4BFA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2453" r="-2453"/>
            <a:stretch/>
          </p:blipFill>
          <p:spPr>
            <a:xfrm>
              <a:off x="1008036" y="2359685"/>
              <a:ext cx="345665" cy="329502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C91D275-56FE-41FC-072B-5D58920C1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-2453" r="-2453"/>
            <a:stretch/>
          </p:blipFill>
          <p:spPr>
            <a:xfrm>
              <a:off x="1926388" y="2359686"/>
              <a:ext cx="345664" cy="329500"/>
            </a:xfrm>
            <a:prstGeom prst="rect">
              <a:avLst/>
            </a:prstGeom>
          </p:spPr>
        </p:pic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19FBBD09-30A1-4EA3-13C7-91025121C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-2453" r="-2453"/>
            <a:stretch/>
          </p:blipFill>
          <p:spPr>
            <a:xfrm>
              <a:off x="2844740" y="2359685"/>
              <a:ext cx="345665" cy="329502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5F5D601-4DFF-2495-D8AA-CE9F991E87B6}"/>
                </a:ext>
              </a:extLst>
            </p:cNvPr>
            <p:cNvGrpSpPr/>
            <p:nvPr/>
          </p:nvGrpSpPr>
          <p:grpSpPr>
            <a:xfrm>
              <a:off x="3485355" y="2207301"/>
              <a:ext cx="901138" cy="1094495"/>
              <a:chOff x="3980931" y="2207301"/>
              <a:chExt cx="991251" cy="1094495"/>
            </a:xfrm>
          </p:grpSpPr>
          <p:sp>
            <p:nvSpPr>
              <p:cNvPr id="138" name="Rounded Rectangle 16">
                <a:extLst>
                  <a:ext uri="{FF2B5EF4-FFF2-40B4-BE49-F238E27FC236}">
                    <a16:creationId xmlns:a16="http://schemas.microsoft.com/office/drawing/2014/main" id="{42BC9C1C-0CAE-CFD1-FC30-E51A52D34791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100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39" name="Rounded Rectangle 244">
                <a:extLst>
                  <a:ext uri="{FF2B5EF4-FFF2-40B4-BE49-F238E27FC236}">
                    <a16:creationId xmlns:a16="http://schemas.microsoft.com/office/drawing/2014/main" id="{57DB53C4-5260-921B-AA7B-EFA43D657973}"/>
                  </a:ext>
                </a:extLst>
              </p:cNvPr>
              <p:cNvSpPr/>
              <p:nvPr/>
            </p:nvSpPr>
            <p:spPr>
              <a:xfrm>
                <a:off x="4059104" y="2821525"/>
                <a:ext cx="833483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Synapse Data</a:t>
                </a:r>
                <a:b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</a:b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Warehouse</a:t>
                </a:r>
              </a:p>
            </p:txBody>
          </p:sp>
        </p:grpSp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511C3C4B-E994-152B-D22D-55358DCDF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2453" r="-2453"/>
            <a:stretch/>
          </p:blipFill>
          <p:spPr>
            <a:xfrm>
              <a:off x="3753230" y="2350285"/>
              <a:ext cx="365388" cy="348303"/>
            </a:xfrm>
            <a:prstGeom prst="rect">
              <a:avLst/>
            </a:prstGeom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774298B-895A-D407-2A49-22C7A2A3DFC7}"/>
                </a:ext>
              </a:extLst>
            </p:cNvPr>
            <p:cNvGrpSpPr/>
            <p:nvPr/>
          </p:nvGrpSpPr>
          <p:grpSpPr>
            <a:xfrm>
              <a:off x="4403707" y="2207300"/>
              <a:ext cx="901138" cy="1094495"/>
              <a:chOff x="5064475" y="2207300"/>
              <a:chExt cx="991251" cy="1094495"/>
            </a:xfrm>
          </p:grpSpPr>
          <p:sp>
            <p:nvSpPr>
              <p:cNvPr id="136" name="Rounded Rectangle 18">
                <a:extLst>
                  <a:ext uri="{FF2B5EF4-FFF2-40B4-BE49-F238E27FC236}">
                    <a16:creationId xmlns:a16="http://schemas.microsoft.com/office/drawing/2014/main" id="{CD0918C8-5FF9-4EBF-A1E3-96D878196E64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100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37" name="Rounded Rectangle 18">
                <a:extLst>
                  <a:ext uri="{FF2B5EF4-FFF2-40B4-BE49-F238E27FC236}">
                    <a16:creationId xmlns:a16="http://schemas.microsoft.com/office/drawing/2014/main" id="{D02B4F06-2D36-0067-309D-E7056F277F07}"/>
                  </a:ext>
                </a:extLst>
              </p:cNvPr>
              <p:cNvSpPr/>
              <p:nvPr/>
            </p:nvSpPr>
            <p:spPr>
              <a:xfrm>
                <a:off x="5067370" y="2821524"/>
                <a:ext cx="984039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Synapse Real </a:t>
                </a:r>
                <a:b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</a:b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Time Analytics</a:t>
                </a:r>
              </a:p>
            </p:txBody>
          </p:sp>
        </p:grp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597FB31E-4085-0E7F-75BE-DFD4646D0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-2453" r="-2453"/>
            <a:stretch/>
          </p:blipFill>
          <p:spPr>
            <a:xfrm>
              <a:off x="4673509" y="2352121"/>
              <a:ext cx="361534" cy="344629"/>
            </a:xfrm>
            <a:prstGeom prst="rect">
              <a:avLst/>
            </a:prstGeom>
          </p:spPr>
        </p:pic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CC9DA8A-F637-822B-3050-639AC58A90AB}"/>
                </a:ext>
              </a:extLst>
            </p:cNvPr>
            <p:cNvGrpSpPr/>
            <p:nvPr/>
          </p:nvGrpSpPr>
          <p:grpSpPr>
            <a:xfrm>
              <a:off x="5322059" y="2207300"/>
              <a:ext cx="900000" cy="1094495"/>
              <a:chOff x="6148019" y="2207300"/>
              <a:chExt cx="989999" cy="1094495"/>
            </a:xfrm>
          </p:grpSpPr>
          <p:sp>
            <p:nvSpPr>
              <p:cNvPr id="134" name="Rounded Rectangle 19">
                <a:extLst>
                  <a:ext uri="{FF2B5EF4-FFF2-40B4-BE49-F238E27FC236}">
                    <a16:creationId xmlns:a16="http://schemas.microsoft.com/office/drawing/2014/main" id="{DE38A59C-A92A-3C09-6547-F30433538EFB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100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35" name="Rounded Rectangle 19">
                <a:extLst>
                  <a:ext uri="{FF2B5EF4-FFF2-40B4-BE49-F238E27FC236}">
                    <a16:creationId xmlns:a16="http://schemas.microsoft.com/office/drawing/2014/main" id="{B81DD750-1861-7F1D-1207-77A53E4A3FDE}"/>
                  </a:ext>
                </a:extLst>
              </p:cNvPr>
              <p:cNvSpPr/>
              <p:nvPr/>
            </p:nvSpPr>
            <p:spPr>
              <a:xfrm>
                <a:off x="6283600" y="2893460"/>
                <a:ext cx="718666" cy="143857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90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Power BI</a:t>
                </a:r>
              </a:p>
            </p:txBody>
          </p:sp>
        </p:grp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261094E2-05AC-21AF-BA22-A81F636B2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-2453" r="-2453"/>
            <a:stretch/>
          </p:blipFill>
          <p:spPr>
            <a:xfrm>
              <a:off x="5599227" y="2359685"/>
              <a:ext cx="345665" cy="329502"/>
            </a:xfrm>
            <a:prstGeom prst="rect">
              <a:avLst/>
            </a:prstGeom>
          </p:spPr>
        </p:pic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02A27C0-7ECC-7C82-73AD-20AA323774CC}"/>
                </a:ext>
              </a:extLst>
            </p:cNvPr>
            <p:cNvGrpSpPr/>
            <p:nvPr/>
          </p:nvGrpSpPr>
          <p:grpSpPr>
            <a:xfrm>
              <a:off x="6239270" y="2207300"/>
              <a:ext cx="900000" cy="1094495"/>
              <a:chOff x="7231563" y="2207300"/>
              <a:chExt cx="990000" cy="1094495"/>
            </a:xfrm>
          </p:grpSpPr>
          <p:sp>
            <p:nvSpPr>
              <p:cNvPr id="132" name="Rounded Rectangle 19">
                <a:extLst>
                  <a:ext uri="{FF2B5EF4-FFF2-40B4-BE49-F238E27FC236}">
                    <a16:creationId xmlns:a16="http://schemas.microsoft.com/office/drawing/2014/main" id="{1F43FFC4-6838-CF91-6141-B7C91A568E02}"/>
                  </a:ext>
                </a:extLst>
              </p:cNvPr>
              <p:cNvSpPr/>
              <p:nvPr/>
            </p:nvSpPr>
            <p:spPr>
              <a:xfrm>
                <a:off x="7231563" y="2207300"/>
                <a:ext cx="990000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100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33" name="Rounded Rectangle 19">
                <a:extLst>
                  <a:ext uri="{FF2B5EF4-FFF2-40B4-BE49-F238E27FC236}">
                    <a16:creationId xmlns:a16="http://schemas.microsoft.com/office/drawing/2014/main" id="{9CCEDA81-0D91-A4DF-D8DE-D12339AAF24F}"/>
                  </a:ext>
                </a:extLst>
              </p:cNvPr>
              <p:cNvSpPr/>
              <p:nvPr/>
            </p:nvSpPr>
            <p:spPr>
              <a:xfrm>
                <a:off x="7280506" y="2821531"/>
                <a:ext cx="892114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90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Data</a:t>
                </a:r>
                <a:br>
                  <a:rPr lang="en-US" sz="90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</a:br>
                <a:r>
                  <a:rPr lang="en-US" sz="90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Activator</a:t>
                </a:r>
              </a:p>
            </p:txBody>
          </p:sp>
        </p:grp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D9549D1A-F34E-F73A-3A76-B316783C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559530" y="2442185"/>
              <a:ext cx="259480" cy="260494"/>
            </a:xfrm>
            <a:prstGeom prst="rect">
              <a:avLst/>
            </a:prstGeom>
          </p:spPr>
        </p:pic>
      </p:grpSp>
      <p:sp>
        <p:nvSpPr>
          <p:cNvPr id="146" name="Text Placeholder 6">
            <a:extLst>
              <a:ext uri="{FF2B5EF4-FFF2-40B4-BE49-F238E27FC236}">
                <a16:creationId xmlns:a16="http://schemas.microsoft.com/office/drawing/2014/main" id="{E4D44E94-CE0F-DA55-35E5-CA7C53FD9EE4}"/>
              </a:ext>
            </a:extLst>
          </p:cNvPr>
          <p:cNvSpPr txBox="1">
            <a:spLocks/>
          </p:cNvSpPr>
          <p:nvPr/>
        </p:nvSpPr>
        <p:spPr>
          <a:xfrm>
            <a:off x="7823588" y="1772924"/>
            <a:ext cx="3637385" cy="3761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161616"/>
                </a:solidFill>
              </a:rPr>
              <a:t>Fabric Data warehouse separates compute and storage entirely</a:t>
            </a:r>
            <a:r>
              <a:rPr lang="en-GB" dirty="0">
                <a:solidFill>
                  <a:srgbClr val="161616"/>
                </a:solidFill>
              </a:rPr>
              <a:t> and relies on a serverless compute engine to run SQL statements. The Fabric Datawarehouse is essentially a logical data warehouse based on underlying parquet files. </a:t>
            </a:r>
          </a:p>
          <a:p>
            <a:r>
              <a:rPr lang="en-GB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Fabric data warehouse provides multi-table SQL ACID transactional guarantees similar to previous data warehousing experiences.</a:t>
            </a:r>
          </a:p>
          <a:p>
            <a:r>
              <a:rPr lang="en-GB" b="1" dirty="0">
                <a:solidFill>
                  <a:srgbClr val="161616"/>
                </a:solidFill>
              </a:rPr>
              <a:t>Fabric Datawarehouse is therefore different from a Synapse SQL Pool.</a:t>
            </a:r>
            <a:r>
              <a:rPr lang="en-GB" dirty="0">
                <a:solidFill>
                  <a:srgbClr val="161616"/>
                </a:solidFill>
              </a:rPr>
              <a:t> A SQL Pool is compute infrastructure with dedicated attached storage, where data is distributed across 60 distributions/nodes. Only the SQL Pool compute can read from the attached SQL Pool storage. </a:t>
            </a:r>
          </a:p>
          <a:p>
            <a:r>
              <a:rPr lang="en-GB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2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 in Microsoft Fabric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converges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 world of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data lakes 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and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with a goal of greatly simplifying an organizations investment in their analytics estate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Data warehousing workloads benefit from the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rich capabilities of the SQL engine over an open data format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enabling customers to focus on data preparation, analysis and reporting over a single copy of their data stored in their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Microsoft </a:t>
            </a:r>
            <a:r>
              <a:rPr lang="en-GB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OneLake</a:t>
            </a:r>
            <a:endParaRPr lang="en-GB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has two distinct data warehousing experiences: </a:t>
            </a:r>
            <a:r>
              <a:rPr lang="en-GB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SQL Endpoint of the Lakehouse 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and the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1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What is Fabric (Synapse) Data Warehouse?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3A8D11-77E1-FF35-BFDD-AE3455AC619C}"/>
              </a:ext>
            </a:extLst>
          </p:cNvPr>
          <p:cNvGrpSpPr/>
          <p:nvPr/>
        </p:nvGrpSpPr>
        <p:grpSpPr>
          <a:xfrm>
            <a:off x="4154857" y="1559850"/>
            <a:ext cx="2204884" cy="2204884"/>
            <a:chOff x="584200" y="2424171"/>
            <a:chExt cx="2204884" cy="220488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2595EB0-7598-C080-D273-0F04EF843FAB}"/>
                </a:ext>
              </a:extLst>
            </p:cNvPr>
            <p:cNvSpPr/>
            <p:nvPr/>
          </p:nvSpPr>
          <p:spPr bwMode="auto">
            <a:xfrm>
              <a:off x="584200" y="2424171"/>
              <a:ext cx="2204884" cy="2204884"/>
            </a:xfrm>
            <a:prstGeom prst="roundRect">
              <a:avLst>
                <a:gd name="adj" fmla="val 2620"/>
              </a:avLst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1D78F6-B991-86EF-975A-C2E7A9099EC4}"/>
                </a:ext>
              </a:extLst>
            </p:cNvPr>
            <p:cNvSpPr txBox="1"/>
            <p:nvPr/>
          </p:nvSpPr>
          <p:spPr>
            <a:xfrm>
              <a:off x="895751" y="3930967"/>
              <a:ext cx="159069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rPr>
                <a:t>Synapse Data </a:t>
              </a:r>
              <a:b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rPr>
              </a:b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rPr>
                <a:t>Warehouse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22FEF52-21DC-8317-3C73-7D6233AD82BE}"/>
              </a:ext>
            </a:extLst>
          </p:cNvPr>
          <p:cNvGrpSpPr/>
          <p:nvPr/>
        </p:nvGrpSpPr>
        <p:grpSpPr>
          <a:xfrm>
            <a:off x="4155581" y="4183684"/>
            <a:ext cx="2204884" cy="2204884"/>
            <a:chOff x="3410280" y="2424171"/>
            <a:chExt cx="2204884" cy="220488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47A4B12-6502-4732-CFA7-CFFC497A0EF2}"/>
                </a:ext>
              </a:extLst>
            </p:cNvPr>
            <p:cNvSpPr/>
            <p:nvPr/>
          </p:nvSpPr>
          <p:spPr bwMode="auto">
            <a:xfrm>
              <a:off x="3410280" y="2424171"/>
              <a:ext cx="2204884" cy="2204884"/>
            </a:xfrm>
            <a:prstGeom prst="roundRect">
              <a:avLst>
                <a:gd name="adj" fmla="val 2620"/>
              </a:avLst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6D2B52-FFCC-48F9-BD3D-F77E39E483F3}"/>
                </a:ext>
              </a:extLst>
            </p:cNvPr>
            <p:cNvSpPr txBox="1"/>
            <p:nvPr/>
          </p:nvSpPr>
          <p:spPr>
            <a:xfrm>
              <a:off x="3479142" y="3869514"/>
              <a:ext cx="203549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rPr>
                <a:t>SQL Endpoint </a:t>
              </a:r>
            </a:p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rPr>
                <a:t>on the </a:t>
              </a:r>
              <a:r>
                <a: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rPr>
                <a:t>LakeHouse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79725B-E35E-E896-6CAD-DB9CD6894999}"/>
              </a:ext>
            </a:extLst>
          </p:cNvPr>
          <p:cNvSpPr txBox="1"/>
          <p:nvPr/>
        </p:nvSpPr>
        <p:spPr>
          <a:xfrm>
            <a:off x="6901939" y="2578098"/>
            <a:ext cx="251190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>
                <a:solidFill>
                  <a:srgbClr val="49C5B1">
                    <a:lumMod val="50000"/>
                  </a:srgbClr>
                </a:solidFill>
                <a:latin typeface="Segoe UI"/>
              </a:rPr>
              <a:t>Full T-SQL Commands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9A154E8-DEE9-4726-6484-1B9697805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7867" y="2145247"/>
            <a:ext cx="838864" cy="8388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9B47E3-382D-4A84-1323-AC4E1E4E3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9641" y="4807528"/>
            <a:ext cx="736765" cy="736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F4DEFE-E51B-9C57-7894-B66516EF6F2B}"/>
              </a:ext>
            </a:extLst>
          </p:cNvPr>
          <p:cNvSpPr txBox="1"/>
          <p:nvPr/>
        </p:nvSpPr>
        <p:spPr>
          <a:xfrm>
            <a:off x="6901939" y="3240116"/>
            <a:ext cx="35652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>
                <a:solidFill>
                  <a:srgbClr val="49C5B1">
                    <a:lumMod val="50000"/>
                  </a:srgbClr>
                </a:solidFill>
                <a:latin typeface="Segoe UI"/>
              </a:rPr>
              <a:t>Several data ingestion 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C2E25-A845-3DF4-755F-9E2420952F5F}"/>
              </a:ext>
            </a:extLst>
          </p:cNvPr>
          <p:cNvSpPr txBox="1"/>
          <p:nvPr/>
        </p:nvSpPr>
        <p:spPr>
          <a:xfrm>
            <a:off x="6901939" y="5132237"/>
            <a:ext cx="32630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>
                <a:solidFill>
                  <a:srgbClr val="49C5B1">
                    <a:lumMod val="50000"/>
                  </a:srgbClr>
                </a:solidFill>
                <a:latin typeface="Segoe UI"/>
              </a:rPr>
              <a:t>Read-only T-SQL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5673F-5788-F9B5-B4A9-94DB5D52AF10}"/>
              </a:ext>
            </a:extLst>
          </p:cNvPr>
          <p:cNvSpPr txBox="1"/>
          <p:nvPr/>
        </p:nvSpPr>
        <p:spPr>
          <a:xfrm>
            <a:off x="6901939" y="1863938"/>
            <a:ext cx="262257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>
                <a:solidFill>
                  <a:srgbClr val="49C5B1">
                    <a:lumMod val="50000"/>
                  </a:srgbClr>
                </a:solidFill>
                <a:latin typeface="Segoe UI"/>
              </a:rPr>
              <a:t>Created in a workspace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72B54E-D577-F534-5C0D-A365FF9879E6}"/>
              </a:ext>
            </a:extLst>
          </p:cNvPr>
          <p:cNvSpPr txBox="1"/>
          <p:nvPr/>
        </p:nvSpPr>
        <p:spPr>
          <a:xfrm>
            <a:off x="6901939" y="4437407"/>
            <a:ext cx="4991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>
                <a:solidFill>
                  <a:srgbClr val="49C5B1">
                    <a:lumMod val="50000"/>
                  </a:srgbClr>
                </a:solidFill>
                <a:latin typeface="Segoe UI"/>
              </a:rPr>
              <a:t>Automatically created with every </a:t>
            </a:r>
            <a:r>
              <a:rPr lang="en-US" sz="2000" err="1">
                <a:solidFill>
                  <a:srgbClr val="49C5B1">
                    <a:lumMod val="50000"/>
                  </a:srgbClr>
                </a:solidFill>
                <a:latin typeface="Segoe UI"/>
              </a:rPr>
              <a:t>LakeHouse</a:t>
            </a:r>
            <a:endParaRPr lang="en-US" sz="2000">
              <a:solidFill>
                <a:srgbClr val="49C5B1">
                  <a:lumMod val="50000"/>
                </a:srgbClr>
              </a:solidFill>
              <a:latin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BB07B7-C815-4D90-92D4-D6EC70F7127A}"/>
              </a:ext>
            </a:extLst>
          </p:cNvPr>
          <p:cNvSpPr txBox="1"/>
          <p:nvPr/>
        </p:nvSpPr>
        <p:spPr>
          <a:xfrm>
            <a:off x="6901939" y="5827067"/>
            <a:ext cx="163948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>
                <a:solidFill>
                  <a:srgbClr val="49C5B1">
                    <a:lumMod val="50000"/>
                  </a:srgbClr>
                </a:solidFill>
                <a:latin typeface="Segoe UI"/>
              </a:rPr>
              <a:t>Data ingested </a:t>
            </a:r>
          </a:p>
        </p:txBody>
      </p:sp>
    </p:spTree>
    <p:extLst>
      <p:ext uri="{BB962C8B-B14F-4D97-AF65-F5344CB8AC3E}">
        <p14:creationId xmlns:p14="http://schemas.microsoft.com/office/powerpoint/2010/main" val="288748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What is Fabric (Synapse) Data Warehouse?</a:t>
            </a:r>
          </a:p>
        </p:txBody>
      </p:sp>
      <p:pic>
        <p:nvPicPr>
          <p:cNvPr id="50" name="Picture 2" descr="Diagram of a SQL Endpoint and a Warehouse in Microsoft Fabric.">
            <a:extLst>
              <a:ext uri="{FF2B5EF4-FFF2-40B4-BE49-F238E27FC236}">
                <a16:creationId xmlns:a16="http://schemas.microsoft.com/office/drawing/2014/main" id="{4CF73355-BEE8-7924-6626-7F40E9BFF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8" y="1372641"/>
            <a:ext cx="10110663" cy="50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57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034" y="1850760"/>
            <a:ext cx="3709859" cy="2653507"/>
          </a:xfrm>
        </p:spPr>
        <p:txBody>
          <a:bodyPr/>
          <a:lstStyle/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Synapse Data Warehouse or </a:t>
            </a:r>
            <a:r>
              <a:rPr lang="en-GB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is </a:t>
            </a:r>
            <a:r>
              <a:rPr lang="en-GB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labeled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as 'Warehouse' under the ’</a:t>
            </a:r>
            <a:r>
              <a:rPr lang="en-GB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Type’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column.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 Warehouse supports transactions, DDL, and DML queries. 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As opposed to SQL Endpoint, where tables and data are automatically created,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you are fully in control of </a:t>
            </a:r>
            <a:r>
              <a:rPr lang="en-GB" b="1" i="0" u="none" strike="noStrike" dirty="0">
                <a:effectLst/>
                <a:latin typeface="Segoe UI" panose="020B0502040204020203" pitchFamily="34" charset="0"/>
              </a:rPr>
              <a:t>creating tables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loading, transforming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and querying your data in the data warehouse using either the Microsoft Fabric portal or T-SQL commands</a:t>
            </a:r>
          </a:p>
          <a:p>
            <a:r>
              <a:rPr lang="en-GB" dirty="0">
                <a:solidFill>
                  <a:srgbClr val="161616"/>
                </a:solidFill>
              </a:rPr>
              <a:t>The T-SQL Surface area </a:t>
            </a:r>
            <a:r>
              <a:rPr lang="en-GB" b="1" dirty="0">
                <a:solidFill>
                  <a:srgbClr val="161616"/>
                </a:solidFill>
              </a:rPr>
              <a:t>is not 100% compatible with Synapse SQL Pools.*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Warehouse artifacts?</a:t>
            </a:r>
          </a:p>
        </p:txBody>
      </p:sp>
      <p:pic>
        <p:nvPicPr>
          <p:cNvPr id="2050" name="Picture 2" descr="Screenshot showing the Warehouse type in workspace.">
            <a:extLst>
              <a:ext uri="{FF2B5EF4-FFF2-40B4-BE49-F238E27FC236}">
                <a16:creationId xmlns:a16="http://schemas.microsoft.com/office/drawing/2014/main" id="{034716FC-0623-4DB6-9403-C544EBEA4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008" y="1796972"/>
            <a:ext cx="5944161" cy="3725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A49FD-745F-9BB6-8CF0-A89F44D38498}"/>
              </a:ext>
            </a:extLst>
          </p:cNvPr>
          <p:cNvSpPr txBox="1"/>
          <p:nvPr/>
        </p:nvSpPr>
        <p:spPr>
          <a:xfrm>
            <a:off x="7494494" y="6221183"/>
            <a:ext cx="3682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>
                <a:hlinkClick r:id="rId3"/>
              </a:rPr>
              <a:t>T-SQL surface area - Microsoft Fabric | Microsoft Learn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15930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Use tools you are familiar with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4797B-65D8-6635-A6E2-5652AADBA50A}"/>
              </a:ext>
            </a:extLst>
          </p:cNvPr>
          <p:cNvSpPr txBox="1"/>
          <p:nvPr/>
        </p:nvSpPr>
        <p:spPr>
          <a:xfrm>
            <a:off x="1162076" y="1792223"/>
            <a:ext cx="6656388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C5B1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Server Management Studio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49C5B1">
                  <a:lumMod val="50000"/>
                </a:srgbClr>
              </a:solidFill>
              <a:latin typeface="Segoe UI"/>
            </a:endParaRPr>
          </a:p>
          <a:p>
            <a:pPr marL="342900" indent="-342900" defTabSz="914367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C5B1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 Studio</a:t>
            </a:r>
          </a:p>
          <a:p>
            <a:pPr marL="342900" indent="-342900" defTabSz="914367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49C5B1">
                  <a:lumMod val="50000"/>
                </a:srgbClr>
              </a:solidFill>
              <a:latin typeface="Segoe UI"/>
            </a:endParaRPr>
          </a:p>
          <a:p>
            <a:pPr marL="342900" indent="-342900" defTabSz="914367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C5B1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Fabric SQL Query Editor</a:t>
            </a:r>
          </a:p>
          <a:p>
            <a:pPr marL="342900" indent="-342900" defTabSz="914367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49C5B1">
                  <a:lumMod val="50000"/>
                </a:srgbClr>
              </a:solidFill>
              <a:latin typeface="Segoe UI"/>
            </a:endParaRPr>
          </a:p>
          <a:p>
            <a:pPr marL="342900" indent="-342900" defTabSz="914367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C5B1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Any SQL Server Client or library.</a:t>
            </a:r>
          </a:p>
          <a:p>
            <a:pPr marL="342900" indent="-342900" defTabSz="914367"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9C5B1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indent="-342900" defTabSz="914367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C5B1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Any delta-parquet client or library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C5B1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C5B1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(over ADLS Gen2 endpoint).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9C5B1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A45B4B2-7467-771D-B01A-886BDA7C6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" r="30339"/>
          <a:stretch/>
        </p:blipFill>
        <p:spPr>
          <a:xfrm>
            <a:off x="5849536" y="3263152"/>
            <a:ext cx="5721903" cy="2811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AB555DD-FA31-D285-F0B4-10B3B892E69C}"/>
              </a:ext>
            </a:extLst>
          </p:cNvPr>
          <p:cNvSpPr txBox="1">
            <a:spLocks/>
          </p:cNvSpPr>
          <p:nvPr/>
        </p:nvSpPr>
        <p:spPr>
          <a:xfrm>
            <a:off x="6294751" y="1779552"/>
            <a:ext cx="5030660" cy="1011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161616"/>
                </a:solidFill>
              </a:rPr>
              <a:t>You can work with </a:t>
            </a:r>
            <a:r>
              <a:rPr lang="en-GB" dirty="0" err="1">
                <a:solidFill>
                  <a:srgbClr val="161616"/>
                </a:solidFill>
              </a:rPr>
              <a:t>datawarehousing</a:t>
            </a:r>
            <a:r>
              <a:rPr lang="en-GB" dirty="0">
                <a:solidFill>
                  <a:srgbClr val="161616"/>
                </a:solidFill>
              </a:rPr>
              <a:t> using the </a:t>
            </a:r>
            <a:r>
              <a:rPr lang="en-GB" b="1" dirty="0">
                <a:solidFill>
                  <a:srgbClr val="161616"/>
                </a:solidFill>
              </a:rPr>
              <a:t>Fabric online experience </a:t>
            </a:r>
            <a:r>
              <a:rPr lang="en-GB" dirty="0">
                <a:solidFill>
                  <a:srgbClr val="161616"/>
                </a:solidFill>
              </a:rPr>
              <a:t>or you can connect with tools like </a:t>
            </a:r>
            <a:r>
              <a:rPr lang="en-GB" b="1" dirty="0">
                <a:solidFill>
                  <a:srgbClr val="161616"/>
                </a:solidFill>
              </a:rPr>
              <a:t>SSMS</a:t>
            </a:r>
            <a:r>
              <a:rPr lang="en-GB" dirty="0">
                <a:solidFill>
                  <a:srgbClr val="161616"/>
                </a:solidFill>
              </a:rPr>
              <a:t> or </a:t>
            </a:r>
            <a:r>
              <a:rPr lang="en-GB" b="1" dirty="0">
                <a:solidFill>
                  <a:srgbClr val="161616"/>
                </a:solidFill>
              </a:rPr>
              <a:t>Azure Data Studio </a:t>
            </a:r>
            <a:r>
              <a:rPr lang="en-GB" dirty="0">
                <a:solidFill>
                  <a:srgbClr val="161616"/>
                </a:solidFill>
              </a:rPr>
              <a:t>using a SQL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319425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Performance smoothing in data warehousing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E59147-2516-1D53-3AC7-A78902A75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34" y="4668422"/>
            <a:ext cx="5705106" cy="13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6336B-0EA6-8934-26F4-6E0B79C14A1B}"/>
              </a:ext>
            </a:extLst>
          </p:cNvPr>
          <p:cNvSpPr txBox="1"/>
          <p:nvPr/>
        </p:nvSpPr>
        <p:spPr>
          <a:xfrm>
            <a:off x="635034" y="1628506"/>
            <a:ext cx="10832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datawarehousing</a:t>
            </a:r>
            <a:r>
              <a:rPr lang="en-US" dirty="0"/>
              <a:t> in Fabric capacity consumption is measured over a 24h period, with the possibility of bursting. This means performance is smoothed and you should plan for average consumption rather than maximum consumption. Each SKU has a guardrail to prevent overconsumption.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D7AC5-0CAE-E077-CD3F-C6094DAB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517" y="3105834"/>
            <a:ext cx="5065488" cy="2861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92AB81-1D73-E421-DF10-6F1D3AA5B081}"/>
              </a:ext>
            </a:extLst>
          </p:cNvPr>
          <p:cNvSpPr txBox="1"/>
          <p:nvPr/>
        </p:nvSpPr>
        <p:spPr>
          <a:xfrm>
            <a:off x="724648" y="3002303"/>
            <a:ext cx="5371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means that a job can complete faster by borrowing future performance and can also allow jobs to complete on smaller capacities than would otherwise be possible.</a:t>
            </a:r>
          </a:p>
        </p:txBody>
      </p:sp>
    </p:spTree>
    <p:extLst>
      <p:ext uri="{BB962C8B-B14F-4D97-AF65-F5344CB8AC3E}">
        <p14:creationId xmlns:p14="http://schemas.microsoft.com/office/powerpoint/2010/main" val="20903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Data warehouse or Lakehouse?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049BA-8D3A-BFD0-5A38-022C2E70B60A}"/>
              </a:ext>
            </a:extLst>
          </p:cNvPr>
          <p:cNvSpPr txBox="1"/>
          <p:nvPr/>
        </p:nvSpPr>
        <p:spPr>
          <a:xfrm>
            <a:off x="2369673" y="6386532"/>
            <a:ext cx="9362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hlinkClick r:id="rId3"/>
              </a:rPr>
              <a:t>Fabric decision guide - </a:t>
            </a:r>
            <a:r>
              <a:rPr lang="en-GB" sz="1200" dirty="0" err="1">
                <a:hlinkClick r:id="rId3"/>
              </a:rPr>
              <a:t>lakehouse</a:t>
            </a:r>
            <a:r>
              <a:rPr lang="en-GB" sz="1200" dirty="0">
                <a:hlinkClick r:id="rId3"/>
              </a:rPr>
              <a:t> or data warehouse - Microsoft Fabric | Microsoft Learn</a:t>
            </a:r>
            <a:endParaRPr lang="en-DK" sz="1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CD99F1-66CE-3459-C7C4-2B426CEE4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22076"/>
              </p:ext>
            </p:extLst>
          </p:nvPr>
        </p:nvGraphicFramePr>
        <p:xfrm>
          <a:off x="711199" y="1575186"/>
          <a:ext cx="10907058" cy="4208071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635686">
                  <a:extLst>
                    <a:ext uri="{9D8B030D-6E8A-4147-A177-3AD203B41FA5}">
                      <a16:colId xmlns:a16="http://schemas.microsoft.com/office/drawing/2014/main" val="2060790264"/>
                    </a:ext>
                  </a:extLst>
                </a:gridCol>
                <a:gridCol w="3635686">
                  <a:extLst>
                    <a:ext uri="{9D8B030D-6E8A-4147-A177-3AD203B41FA5}">
                      <a16:colId xmlns:a16="http://schemas.microsoft.com/office/drawing/2014/main" val="861207766"/>
                    </a:ext>
                  </a:extLst>
                </a:gridCol>
                <a:gridCol w="3635686">
                  <a:extLst>
                    <a:ext uri="{9D8B030D-6E8A-4147-A177-3AD203B41FA5}">
                      <a16:colId xmlns:a16="http://schemas.microsoft.com/office/drawing/2014/main" val="2020050797"/>
                    </a:ext>
                  </a:extLst>
                </a:gridCol>
              </a:tblGrid>
              <a:tr h="217036">
                <a:tc>
                  <a:txBody>
                    <a:bodyPr/>
                    <a:lstStyle/>
                    <a:p>
                      <a:pPr algn="ctr" fontAlgn="t"/>
                      <a:b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</a:b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800" b="1" kern="1200" dirty="0">
                          <a:solidFill>
                            <a:schemeClr val="lt1"/>
                          </a:solidFill>
                          <a:effectLst/>
                        </a:rPr>
                        <a:t>Data warehouse</a:t>
                      </a:r>
                      <a:endParaRPr lang="da-DK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800" b="1" kern="1200" dirty="0">
                          <a:solidFill>
                            <a:schemeClr val="lt1"/>
                          </a:solidFill>
                          <a:effectLst/>
                        </a:rPr>
                        <a:t>Lakehouse</a:t>
                      </a:r>
                      <a:endParaRPr lang="da-DK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427"/>
                  </a:ext>
                </a:extLst>
              </a:tr>
              <a:tr h="111612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Data volume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Unlimited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Unlimited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98680"/>
                  </a:ext>
                </a:extLst>
              </a:tr>
              <a:tr h="173278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Type of data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Structured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Unstructured,semi-structured,structured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74206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Primary developer persona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kern="1200" dirty="0">
                          <a:solidFill>
                            <a:schemeClr val="lt1"/>
                          </a:solidFill>
                          <a:effectLst/>
                        </a:rPr>
                        <a:t>Data warehouse developer, SQL engineer</a:t>
                      </a:r>
                      <a:endParaRPr lang="en-GB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Data engineer, data scientist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225458"/>
                  </a:ext>
                </a:extLst>
              </a:tr>
              <a:tr h="173278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Primary developer skill set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SQL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Spark(Scala, PySpark, Spark SQL, R)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671732"/>
                  </a:ext>
                </a:extLst>
              </a:tr>
              <a:tr h="191843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Data organized by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Databases, schemas, and tables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kern="1200">
                          <a:solidFill>
                            <a:schemeClr val="lt1"/>
                          </a:solidFill>
                          <a:effectLst/>
                        </a:rPr>
                        <a:t>Folders and files, databases, and tables</a:t>
                      </a:r>
                      <a:endParaRPr lang="en-GB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37747"/>
                  </a:ext>
                </a:extLst>
              </a:tr>
              <a:tr h="136147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Read operations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Spark,T-SQL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Spark,T-SQL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648675"/>
                  </a:ext>
                </a:extLst>
              </a:tr>
              <a:tr h="173278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Write operations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T-SQL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Spark(Scala, PySpark, Spark SQL, R)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3820"/>
                  </a:ext>
                </a:extLst>
              </a:tr>
              <a:tr h="228974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Multi-table transactions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Yes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No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08252"/>
                  </a:ext>
                </a:extLst>
              </a:tr>
              <a:tr h="173278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Primary development interface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SQL scripts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kern="1200">
                          <a:solidFill>
                            <a:schemeClr val="lt1"/>
                          </a:solidFill>
                          <a:effectLst/>
                        </a:rPr>
                        <a:t>Spark notebooks,Spark job definitions</a:t>
                      </a:r>
                      <a:endParaRPr lang="en-GB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456270"/>
                  </a:ext>
                </a:extLst>
              </a:tr>
              <a:tr h="396064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Security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kern="1200">
                          <a:solidFill>
                            <a:schemeClr val="lt1"/>
                          </a:solidFill>
                          <a:effectLst/>
                        </a:rPr>
                        <a:t>Object level (table, view, function, stored procedure, etc.), column level, row level, DDL/DML</a:t>
                      </a:r>
                      <a:endParaRPr lang="en-GB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kern="1200" dirty="0">
                          <a:solidFill>
                            <a:schemeClr val="lt1"/>
                          </a:solidFill>
                          <a:effectLst/>
                        </a:rPr>
                        <a:t>Row level, table level (when using T-SQL), none for Spark</a:t>
                      </a:r>
                      <a:endParaRPr lang="en-GB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330936"/>
                  </a:ext>
                </a:extLst>
              </a:tr>
              <a:tr h="173278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Access data via shortcuts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kern="1200">
                          <a:solidFill>
                            <a:schemeClr val="lt1"/>
                          </a:solidFill>
                          <a:effectLst/>
                        </a:rPr>
                        <a:t>Yes (indirectly through the lakehouse)</a:t>
                      </a:r>
                      <a:endParaRPr lang="en-GB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Yes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558710"/>
                  </a:ext>
                </a:extLst>
              </a:tr>
              <a:tr h="117581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lt1"/>
                          </a:solidFill>
                          <a:effectLst/>
                        </a:rPr>
                        <a:t>Can be a source for shortcuts</a:t>
                      </a:r>
                      <a:endParaRPr lang="en-GB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>
                          <a:solidFill>
                            <a:schemeClr val="lt1"/>
                          </a:solidFill>
                          <a:effectLst/>
                        </a:rPr>
                        <a:t>Yes (tables)</a:t>
                      </a:r>
                      <a:endParaRPr lang="da-DK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Yes (files and tables)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297528"/>
                  </a:ext>
                </a:extLst>
              </a:tr>
              <a:tr h="488891">
                <a:tc>
                  <a:txBody>
                    <a:bodyPr/>
                    <a:lstStyle/>
                    <a:p>
                      <a:pPr algn="l" fontAlgn="t"/>
                      <a:r>
                        <a:rPr lang="da-DK" sz="1400" kern="1200" dirty="0">
                          <a:solidFill>
                            <a:schemeClr val="lt1"/>
                          </a:solidFill>
                          <a:effectLst/>
                        </a:rPr>
                        <a:t>Query across items</a:t>
                      </a:r>
                      <a:endParaRPr lang="da-DK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kern="1200">
                          <a:solidFill>
                            <a:schemeClr val="lt1"/>
                          </a:solidFill>
                          <a:effectLst/>
                        </a:rPr>
                        <a:t>Yes, query across lakehouse and warehouse tables</a:t>
                      </a:r>
                      <a:endParaRPr lang="en-GB" sz="140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kern="1200" dirty="0">
                          <a:solidFill>
                            <a:schemeClr val="lt1"/>
                          </a:solidFill>
                          <a:effectLst/>
                        </a:rPr>
                        <a:t>Yes, query across </a:t>
                      </a:r>
                      <a:r>
                        <a:rPr lang="en-GB" sz="1400" kern="1200" dirty="0" err="1">
                          <a:solidFill>
                            <a:schemeClr val="lt1"/>
                          </a:solidFill>
                          <a:effectLst/>
                        </a:rPr>
                        <a:t>lakehouse</a:t>
                      </a:r>
                      <a:r>
                        <a:rPr lang="en-GB" sz="1400" kern="1200" dirty="0">
                          <a:solidFill>
                            <a:schemeClr val="lt1"/>
                          </a:solidFill>
                          <a:effectLst/>
                        </a:rPr>
                        <a:t> and warehouse </a:t>
                      </a:r>
                      <a:r>
                        <a:rPr lang="en-GB" sz="1400" kern="1200" dirty="0" err="1">
                          <a:solidFill>
                            <a:schemeClr val="lt1"/>
                          </a:solidFill>
                          <a:effectLst/>
                        </a:rPr>
                        <a:t>tables;query</a:t>
                      </a:r>
                      <a:r>
                        <a:rPr lang="en-GB" sz="1400" kern="1200" dirty="0">
                          <a:solidFill>
                            <a:schemeClr val="lt1"/>
                          </a:solidFill>
                          <a:effectLst/>
                        </a:rPr>
                        <a:t> across </a:t>
                      </a:r>
                      <a:r>
                        <a:rPr lang="en-GB" sz="1400" kern="1200" dirty="0" err="1">
                          <a:solidFill>
                            <a:schemeClr val="lt1"/>
                          </a:solidFill>
                          <a:effectLst/>
                        </a:rPr>
                        <a:t>lakehouses</a:t>
                      </a:r>
                      <a:r>
                        <a:rPr lang="en-GB" sz="1400" kern="1200" dirty="0">
                          <a:solidFill>
                            <a:schemeClr val="lt1"/>
                          </a:solidFill>
                          <a:effectLst/>
                        </a:rPr>
                        <a:t> (including shortcuts using Spark)</a:t>
                      </a:r>
                      <a:endParaRPr lang="en-GB" sz="14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57" marR="7157" marT="3578" marB="357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66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181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Release Plan Documentation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506B1-7C9C-350D-AE64-AC6C7BF5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12" y="1518857"/>
            <a:ext cx="9643421" cy="45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53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/ Agenda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ody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owerPlatform_Toolkit_Blue">
  <a:themeElements>
    <a:clrScheme name="Red">
      <a:dk1>
        <a:srgbClr val="2A446F"/>
      </a:dk1>
      <a:lt1>
        <a:srgbClr val="FFFFFF"/>
      </a:lt1>
      <a:dk2>
        <a:srgbClr val="0078D3"/>
      </a:dk2>
      <a:lt2>
        <a:srgbClr val="F3F3F5"/>
      </a:lt2>
      <a:accent1>
        <a:srgbClr val="0078D3"/>
      </a:accent1>
      <a:accent2>
        <a:srgbClr val="8DC8E8"/>
      </a:accent2>
      <a:accent3>
        <a:srgbClr val="B9DCD2"/>
      </a:accent3>
      <a:accent4>
        <a:srgbClr val="49C5B1"/>
      </a:accent4>
      <a:accent5>
        <a:srgbClr val="2A446F"/>
      </a:accent5>
      <a:accent6>
        <a:srgbClr val="737373"/>
      </a:accent6>
      <a:hlink>
        <a:srgbClr val="0078D3"/>
      </a:hlink>
      <a:folHlink>
        <a:srgbClr val="0078D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143352_PP_Template_220712" id="{A0991F1D-BF59-4253-AD5F-3B4EFF25A37B}" vid="{D47CB7DB-ECD2-4354-A1A1-2883037D994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5" ma:contentTypeDescription="Create a new document." ma:contentTypeScope="" ma:versionID="fb6870767754a5e8c852f72a7b4d39dc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ce035406f93707c26f00a7c91088ea74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7c5dfa0-33a3-47dd-bfb7-87fb96739115">
      <Terms xmlns="http://schemas.microsoft.com/office/infopath/2007/PartnerControls"/>
    </lcf76f155ced4ddcb4097134ff3c332f>
    <TaxCatchAll xmlns="230e9df3-be65-4c73-a93b-d1236ebd677e" xsi:nil="true"/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B37518-C209-4908-A87B-1990C143D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2B7CC3-D852-4B37-A0AB-7C4D181F6D9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b1c3d6fc-5689-40cc-899d-3b916b4ff5bf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30e9df3-be65-4c73-a93b-d1236ebd677e"/>
    <ds:schemaRef ds:uri="07c5dfa0-33a3-47dd-bfb7-87fb9673911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8769998-E874-4B5A-9164-12CB1EB05C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858</Words>
  <Application>Microsoft Office PowerPoint</Application>
  <PresentationFormat>Widescreen</PresentationFormat>
  <Paragraphs>125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Segoe UI</vt:lpstr>
      <vt:lpstr>Segoe UI Semibold</vt:lpstr>
      <vt:lpstr>Segoe UI Semilight</vt:lpstr>
      <vt:lpstr>Wingdings</vt:lpstr>
      <vt:lpstr>Title Slides</vt:lpstr>
      <vt:lpstr>Content / Agenda Slides</vt:lpstr>
      <vt:lpstr>Section Title Slides</vt:lpstr>
      <vt:lpstr>Body Slides</vt:lpstr>
      <vt:lpstr>Thank You Slides</vt:lpstr>
      <vt:lpstr>PowerPlatform_Toolkit_Blue</vt:lpstr>
      <vt:lpstr>Fabric Data Warehousing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Demmy Yang</dc:creator>
  <cp:lastModifiedBy>Christian Ømand</cp:lastModifiedBy>
  <cp:revision>10</cp:revision>
  <dcterms:created xsi:type="dcterms:W3CDTF">2023-04-25T23:52:52Z</dcterms:created>
  <dcterms:modified xsi:type="dcterms:W3CDTF">2023-11-06T11:45:27Z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</Properties>
</file>